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0" r:id="rId1"/>
  </p:sldMasterIdLst>
  <p:sldIdLst>
    <p:sldId id="256" r:id="rId2"/>
    <p:sldId id="274" r:id="rId3"/>
    <p:sldId id="275" r:id="rId4"/>
    <p:sldId id="259" r:id="rId5"/>
    <p:sldId id="260" r:id="rId6"/>
    <p:sldId id="263" r:id="rId7"/>
    <p:sldId id="262" r:id="rId8"/>
    <p:sldId id="276" r:id="rId9"/>
    <p:sldId id="265" r:id="rId10"/>
    <p:sldId id="279" r:id="rId11"/>
    <p:sldId id="277" r:id="rId12"/>
    <p:sldId id="280" r:id="rId13"/>
    <p:sldId id="278" r:id="rId14"/>
    <p:sldId id="281" r:id="rId15"/>
    <p:sldId id="283" r:id="rId16"/>
    <p:sldId id="285" r:id="rId17"/>
    <p:sldId id="284" r:id="rId18"/>
    <p:sldId id="286" r:id="rId19"/>
    <p:sldId id="271" r:id="rId20"/>
    <p:sldId id="273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1536" y="-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FB7CF7-FAE1-FA4A-95A4-A82F8E586C29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532BDBBE-0085-1442-9859-415603F6FB88}">
      <dgm:prSet phldrT="[Text]" custT="1"/>
      <dgm:spPr/>
      <dgm:t>
        <a:bodyPr/>
        <a:lstStyle/>
        <a:p>
          <a:r>
            <a:rPr lang="en-US" sz="2000" dirty="0" smtClean="0"/>
            <a:t>1863 – Edouard </a:t>
          </a:r>
          <a:r>
            <a:rPr lang="en-US" sz="2000" dirty="0" err="1" smtClean="0"/>
            <a:t>Manet’s</a:t>
          </a:r>
          <a:r>
            <a:rPr lang="en-US" sz="2000" dirty="0" smtClean="0"/>
            <a:t> </a:t>
          </a:r>
          <a:r>
            <a:rPr lang="en-US" sz="2000" i="1" dirty="0" smtClean="0"/>
            <a:t>Olympia</a:t>
          </a:r>
          <a:r>
            <a:rPr lang="en-US" sz="2000" dirty="0" smtClean="0"/>
            <a:t> causes public outrage and works are rejected</a:t>
          </a:r>
          <a:endParaRPr lang="en-US" sz="2000" dirty="0"/>
        </a:p>
      </dgm:t>
    </dgm:pt>
    <dgm:pt modelId="{52A28809-9472-4A44-A69D-098F5A931224}" type="parTrans" cxnId="{FD2F2B87-8D1E-594A-A2F6-69C7E245A8CA}">
      <dgm:prSet/>
      <dgm:spPr/>
      <dgm:t>
        <a:bodyPr/>
        <a:lstStyle/>
        <a:p>
          <a:endParaRPr lang="en-US"/>
        </a:p>
      </dgm:t>
    </dgm:pt>
    <dgm:pt modelId="{5F7FDE15-1CF6-8A4E-9876-DD6AE20D63B6}" type="sibTrans" cxnId="{FD2F2B87-8D1E-594A-A2F6-69C7E245A8CA}">
      <dgm:prSet/>
      <dgm:spPr/>
      <dgm:t>
        <a:bodyPr/>
        <a:lstStyle/>
        <a:p>
          <a:endParaRPr lang="en-US"/>
        </a:p>
      </dgm:t>
    </dgm:pt>
    <dgm:pt modelId="{9748A48C-5A33-CE42-8D23-66C28887E99C}">
      <dgm:prSet phldrT="[Text]" custT="1"/>
      <dgm:spPr/>
      <dgm:t>
        <a:bodyPr/>
        <a:lstStyle/>
        <a:p>
          <a:r>
            <a:rPr lang="en-US" sz="2000" dirty="0" smtClean="0"/>
            <a:t>1863 – Emperor Napoleon III orders the Salon des Refusés for rejected artists</a:t>
          </a:r>
          <a:endParaRPr lang="en-US" sz="2000" dirty="0"/>
        </a:p>
      </dgm:t>
    </dgm:pt>
    <dgm:pt modelId="{4E31D6F1-A815-4F43-A616-8FA8ADE51022}" type="parTrans" cxnId="{7846C79D-61A5-1C41-8E2A-45EDDD31B28E}">
      <dgm:prSet/>
      <dgm:spPr/>
      <dgm:t>
        <a:bodyPr/>
        <a:lstStyle/>
        <a:p>
          <a:endParaRPr lang="en-US"/>
        </a:p>
      </dgm:t>
    </dgm:pt>
    <dgm:pt modelId="{95F80FF4-895D-5540-90E1-3D471DD81FEB}" type="sibTrans" cxnId="{7846C79D-61A5-1C41-8E2A-45EDDD31B28E}">
      <dgm:prSet/>
      <dgm:spPr/>
      <dgm:t>
        <a:bodyPr/>
        <a:lstStyle/>
        <a:p>
          <a:endParaRPr lang="en-US"/>
        </a:p>
      </dgm:t>
    </dgm:pt>
    <dgm:pt modelId="{C55A029B-F194-3E41-B3A2-7C86B7F2FCB6}">
      <dgm:prSet phldrT="[Text]" custT="1"/>
      <dgm:spPr/>
      <dgm:t>
        <a:bodyPr/>
        <a:lstStyle/>
        <a:p>
          <a:pPr>
            <a:lnSpc>
              <a:spcPct val="80000"/>
            </a:lnSpc>
          </a:pPr>
          <a:r>
            <a:rPr lang="en-US" sz="2000" dirty="0" smtClean="0"/>
            <a:t>1874 – The Anonymous Society of Painters, Scultors, Printmakers, etc. hold a salon </a:t>
          </a:r>
          <a:endParaRPr lang="en-US" sz="2000" dirty="0"/>
        </a:p>
      </dgm:t>
    </dgm:pt>
    <dgm:pt modelId="{35EB938A-3382-D849-858C-396C13AE8AD6}" type="parTrans" cxnId="{52F583AA-8C24-4649-A72E-0FDBE093B082}">
      <dgm:prSet/>
      <dgm:spPr/>
      <dgm:t>
        <a:bodyPr/>
        <a:lstStyle/>
        <a:p>
          <a:endParaRPr lang="en-US"/>
        </a:p>
      </dgm:t>
    </dgm:pt>
    <dgm:pt modelId="{30EC85E4-D922-DF45-8577-F39A33018498}" type="sibTrans" cxnId="{52F583AA-8C24-4649-A72E-0FDBE093B082}">
      <dgm:prSet/>
      <dgm:spPr/>
      <dgm:t>
        <a:bodyPr/>
        <a:lstStyle/>
        <a:p>
          <a:endParaRPr lang="en-US"/>
        </a:p>
      </dgm:t>
    </dgm:pt>
    <dgm:pt modelId="{CE91BF91-00A2-C745-90FB-628AF8D846A4}" type="pres">
      <dgm:prSet presAssocID="{EBFB7CF7-FAE1-FA4A-95A4-A82F8E586C29}" presName="CompostProcess" presStyleCnt="0">
        <dgm:presLayoutVars>
          <dgm:dir/>
          <dgm:resizeHandles val="exact"/>
        </dgm:presLayoutVars>
      </dgm:prSet>
      <dgm:spPr/>
    </dgm:pt>
    <dgm:pt modelId="{27FCF0B0-C84E-2342-8C47-D2FFC20F23AD}" type="pres">
      <dgm:prSet presAssocID="{EBFB7CF7-FAE1-FA4A-95A4-A82F8E586C29}" presName="arrow" presStyleLbl="bgShp" presStyleIdx="0" presStyleCnt="1"/>
      <dgm:spPr>
        <a:solidFill>
          <a:schemeClr val="accent2"/>
        </a:solidFill>
      </dgm:spPr>
    </dgm:pt>
    <dgm:pt modelId="{36A8BB17-20FB-5340-AD22-93D1F7E7EA32}" type="pres">
      <dgm:prSet presAssocID="{EBFB7CF7-FAE1-FA4A-95A4-A82F8E586C29}" presName="linearProcess" presStyleCnt="0"/>
      <dgm:spPr/>
    </dgm:pt>
    <dgm:pt modelId="{61CA1F86-DF8A-FF41-802C-C39663727B3B}" type="pres">
      <dgm:prSet presAssocID="{532BDBBE-0085-1442-9859-415603F6FB88}" presName="textNode" presStyleLbl="node1" presStyleIdx="0" presStyleCnt="3" custScaleX="1124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A660BD-7ED0-F449-B230-82576F67193D}" type="pres">
      <dgm:prSet presAssocID="{5F7FDE15-1CF6-8A4E-9876-DD6AE20D63B6}" presName="sibTrans" presStyleCnt="0"/>
      <dgm:spPr/>
    </dgm:pt>
    <dgm:pt modelId="{E45E4BB3-AEE8-654A-AF09-C1344296E90D}" type="pres">
      <dgm:prSet presAssocID="{9748A48C-5A33-CE42-8D23-66C28887E99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0ECC7A-7C76-5742-A190-52E1AF831242}" type="pres">
      <dgm:prSet presAssocID="{95F80FF4-895D-5540-90E1-3D471DD81FEB}" presName="sibTrans" presStyleCnt="0"/>
      <dgm:spPr/>
    </dgm:pt>
    <dgm:pt modelId="{0F2E3508-7376-294D-86C6-B3C395AEA726}" type="pres">
      <dgm:prSet presAssocID="{C55A029B-F194-3E41-B3A2-7C86B7F2FCB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F583AA-8C24-4649-A72E-0FDBE093B082}" srcId="{EBFB7CF7-FAE1-FA4A-95A4-A82F8E586C29}" destId="{C55A029B-F194-3E41-B3A2-7C86B7F2FCB6}" srcOrd="2" destOrd="0" parTransId="{35EB938A-3382-D849-858C-396C13AE8AD6}" sibTransId="{30EC85E4-D922-DF45-8577-F39A33018498}"/>
    <dgm:cxn modelId="{E2A8D79D-FE5A-FD4A-896E-DDC945AE9275}" type="presOf" srcId="{EBFB7CF7-FAE1-FA4A-95A4-A82F8E586C29}" destId="{CE91BF91-00A2-C745-90FB-628AF8D846A4}" srcOrd="0" destOrd="0" presId="urn:microsoft.com/office/officeart/2005/8/layout/hProcess9"/>
    <dgm:cxn modelId="{7846C79D-61A5-1C41-8E2A-45EDDD31B28E}" srcId="{EBFB7CF7-FAE1-FA4A-95A4-A82F8E586C29}" destId="{9748A48C-5A33-CE42-8D23-66C28887E99C}" srcOrd="1" destOrd="0" parTransId="{4E31D6F1-A815-4F43-A616-8FA8ADE51022}" sibTransId="{95F80FF4-895D-5540-90E1-3D471DD81FEB}"/>
    <dgm:cxn modelId="{FD2F2B87-8D1E-594A-A2F6-69C7E245A8CA}" srcId="{EBFB7CF7-FAE1-FA4A-95A4-A82F8E586C29}" destId="{532BDBBE-0085-1442-9859-415603F6FB88}" srcOrd="0" destOrd="0" parTransId="{52A28809-9472-4A44-A69D-098F5A931224}" sibTransId="{5F7FDE15-1CF6-8A4E-9876-DD6AE20D63B6}"/>
    <dgm:cxn modelId="{1553026F-87D4-BB4B-850F-CBF29B4E47AB}" type="presOf" srcId="{9748A48C-5A33-CE42-8D23-66C28887E99C}" destId="{E45E4BB3-AEE8-654A-AF09-C1344296E90D}" srcOrd="0" destOrd="0" presId="urn:microsoft.com/office/officeart/2005/8/layout/hProcess9"/>
    <dgm:cxn modelId="{AD8F6BD7-7C0D-CE48-AB49-6D3C6DF9D864}" type="presOf" srcId="{C55A029B-F194-3E41-B3A2-7C86B7F2FCB6}" destId="{0F2E3508-7376-294D-86C6-B3C395AEA726}" srcOrd="0" destOrd="0" presId="urn:microsoft.com/office/officeart/2005/8/layout/hProcess9"/>
    <dgm:cxn modelId="{AFF6365B-CE44-1C4A-B2CD-856CDE5F7FAC}" type="presOf" srcId="{532BDBBE-0085-1442-9859-415603F6FB88}" destId="{61CA1F86-DF8A-FF41-802C-C39663727B3B}" srcOrd="0" destOrd="0" presId="urn:microsoft.com/office/officeart/2005/8/layout/hProcess9"/>
    <dgm:cxn modelId="{3F089D50-BB2A-F143-B66C-ED6D15A85F77}" type="presParOf" srcId="{CE91BF91-00A2-C745-90FB-628AF8D846A4}" destId="{27FCF0B0-C84E-2342-8C47-D2FFC20F23AD}" srcOrd="0" destOrd="0" presId="urn:microsoft.com/office/officeart/2005/8/layout/hProcess9"/>
    <dgm:cxn modelId="{C34DD9EC-4716-844F-B311-BEEBB44AFECB}" type="presParOf" srcId="{CE91BF91-00A2-C745-90FB-628AF8D846A4}" destId="{36A8BB17-20FB-5340-AD22-93D1F7E7EA32}" srcOrd="1" destOrd="0" presId="urn:microsoft.com/office/officeart/2005/8/layout/hProcess9"/>
    <dgm:cxn modelId="{EEABC85F-2B44-3449-A480-5CA127DEC74F}" type="presParOf" srcId="{36A8BB17-20FB-5340-AD22-93D1F7E7EA32}" destId="{61CA1F86-DF8A-FF41-802C-C39663727B3B}" srcOrd="0" destOrd="0" presId="urn:microsoft.com/office/officeart/2005/8/layout/hProcess9"/>
    <dgm:cxn modelId="{19423E86-41F1-A04D-8760-C1388DEB329C}" type="presParOf" srcId="{36A8BB17-20FB-5340-AD22-93D1F7E7EA32}" destId="{7FA660BD-7ED0-F449-B230-82576F67193D}" srcOrd="1" destOrd="0" presId="urn:microsoft.com/office/officeart/2005/8/layout/hProcess9"/>
    <dgm:cxn modelId="{54AB0932-566A-3B41-816D-514BD9386DFA}" type="presParOf" srcId="{36A8BB17-20FB-5340-AD22-93D1F7E7EA32}" destId="{E45E4BB3-AEE8-654A-AF09-C1344296E90D}" srcOrd="2" destOrd="0" presId="urn:microsoft.com/office/officeart/2005/8/layout/hProcess9"/>
    <dgm:cxn modelId="{22E4D04F-F865-4540-9701-EC7EC728B2B4}" type="presParOf" srcId="{36A8BB17-20FB-5340-AD22-93D1F7E7EA32}" destId="{7A0ECC7A-7C76-5742-A190-52E1AF831242}" srcOrd="3" destOrd="0" presId="urn:microsoft.com/office/officeart/2005/8/layout/hProcess9"/>
    <dgm:cxn modelId="{EB9091C6-2524-9649-B93C-E40553D0D6D3}" type="presParOf" srcId="{36A8BB17-20FB-5340-AD22-93D1F7E7EA32}" destId="{0F2E3508-7376-294D-86C6-B3C395AEA72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FCF0B0-C84E-2342-8C47-D2FFC20F23AD}">
      <dsp:nvSpPr>
        <dsp:cNvPr id="0" name=""/>
        <dsp:cNvSpPr/>
      </dsp:nvSpPr>
      <dsp:spPr>
        <a:xfrm>
          <a:off x="617219" y="0"/>
          <a:ext cx="6995160" cy="4373563"/>
        </a:xfrm>
        <a:prstGeom prst="rightArrow">
          <a:avLst/>
        </a:prstGeom>
        <a:solidFill>
          <a:schemeClr val="accent2"/>
        </a:soli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tint val="40000"/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CA1F86-DF8A-FF41-802C-C39663727B3B}">
      <dsp:nvSpPr>
        <dsp:cNvPr id="0" name=""/>
        <dsp:cNvSpPr/>
      </dsp:nvSpPr>
      <dsp:spPr>
        <a:xfrm>
          <a:off x="3884" y="1312068"/>
          <a:ext cx="2706280" cy="17494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1863 – Edouard </a:t>
          </a:r>
          <a:r>
            <a:rPr lang="en-US" sz="2000" kern="1200" dirty="0" err="1" smtClean="0"/>
            <a:t>Manet’s</a:t>
          </a:r>
          <a:r>
            <a:rPr lang="en-US" sz="2000" kern="1200" dirty="0" smtClean="0"/>
            <a:t> </a:t>
          </a:r>
          <a:r>
            <a:rPr lang="en-US" sz="2000" i="1" kern="1200" dirty="0" smtClean="0"/>
            <a:t>Olympia</a:t>
          </a:r>
          <a:r>
            <a:rPr lang="en-US" sz="2000" kern="1200" dirty="0" smtClean="0"/>
            <a:t> causes public outrage and works are rejected</a:t>
          </a:r>
          <a:endParaRPr lang="en-US" sz="2000" kern="1200" dirty="0"/>
        </a:p>
      </dsp:txBody>
      <dsp:txXfrm>
        <a:off x="89284" y="1397468"/>
        <a:ext cx="2535480" cy="1578625"/>
      </dsp:txXfrm>
    </dsp:sp>
    <dsp:sp modelId="{E45E4BB3-AEE8-654A-AF09-C1344296E90D}">
      <dsp:nvSpPr>
        <dsp:cNvPr id="0" name=""/>
        <dsp:cNvSpPr/>
      </dsp:nvSpPr>
      <dsp:spPr>
        <a:xfrm>
          <a:off x="3060967" y="1312068"/>
          <a:ext cx="2406972" cy="17494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1863 – Emperor Napoleon III orders the Salon des Refusés for rejected artists</a:t>
          </a:r>
          <a:endParaRPr lang="en-US" sz="2000" kern="1200" dirty="0"/>
        </a:p>
      </dsp:txBody>
      <dsp:txXfrm>
        <a:off x="3146367" y="1397468"/>
        <a:ext cx="2236172" cy="1578625"/>
      </dsp:txXfrm>
    </dsp:sp>
    <dsp:sp modelId="{0F2E3508-7376-294D-86C6-B3C395AEA726}">
      <dsp:nvSpPr>
        <dsp:cNvPr id="0" name=""/>
        <dsp:cNvSpPr/>
      </dsp:nvSpPr>
      <dsp:spPr>
        <a:xfrm>
          <a:off x="5818742" y="1312068"/>
          <a:ext cx="2406972" cy="17494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1874 – The Anonymous Society of Painters, Scultors, Printmakers, etc. hold a salon </a:t>
          </a:r>
          <a:endParaRPr lang="en-US" sz="2000" kern="1200" dirty="0"/>
        </a:p>
      </dsp:txBody>
      <dsp:txXfrm>
        <a:off x="5904142" y="1397468"/>
        <a:ext cx="2236172" cy="1578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E38-85E5-FF49-974C-75E3E9B4D078}" type="datetimeFigureOut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E38-85E5-FF49-974C-75E3E9B4D078}" type="datetimeFigureOut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F3CA-DFCA-F442-BACB-20467D02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E38-85E5-FF49-974C-75E3E9B4D078}" type="datetimeFigureOut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F3CA-DFCA-F442-BACB-20467D02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E38-85E5-FF49-974C-75E3E9B4D078}" type="datetimeFigureOut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F3CA-DFCA-F442-BACB-20467D02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E38-85E5-FF49-974C-75E3E9B4D078}" type="datetimeFigureOut">
              <a:rPr lang="en-US" smtClean="0"/>
              <a:t>3/18/14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F3CA-DFCA-F442-BACB-20467D024FE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E38-85E5-FF49-974C-75E3E9B4D078}" type="datetimeFigureOut">
              <a:rPr lang="en-US" smtClean="0"/>
              <a:t>3/18/14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F3CA-DFCA-F442-BACB-20467D02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E38-85E5-FF49-974C-75E3E9B4D078}" type="datetimeFigureOut">
              <a:rPr lang="en-US" smtClean="0"/>
              <a:t>3/18/14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F3CA-DFCA-F442-BACB-20467D02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E38-85E5-FF49-974C-75E3E9B4D078}" type="datetimeFigureOut">
              <a:rPr lang="en-US" smtClean="0"/>
              <a:t>3/18/14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F3CA-DFCA-F442-BACB-20467D02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E38-85E5-FF49-974C-75E3E9B4D078}" type="datetimeFigureOut">
              <a:rPr lang="en-US" smtClean="0"/>
              <a:t>3/18/14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F3CA-DFCA-F442-BACB-20467D024F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E38-85E5-FF49-974C-75E3E9B4D078}" type="datetimeFigureOut">
              <a:rPr lang="en-US" smtClean="0"/>
              <a:t>3/18/14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F3CA-DFCA-F442-BACB-20467D024F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BE38-85E5-FF49-974C-75E3E9B4D078}" type="datetimeFigureOut">
              <a:rPr lang="en-US" smtClean="0"/>
              <a:t>3/18/14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F3CA-DFCA-F442-BACB-20467D024FE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7ABE38-85E5-FF49-974C-75E3E9B4D078}" type="datetimeFigureOut">
              <a:rPr lang="en-US" smtClean="0"/>
              <a:t>3/18/14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BC1F3CA-DFCA-F442-BACB-20467D024F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Relationship Id="rId3" Type="http://schemas.openxmlformats.org/officeDocument/2006/relationships/hyperlink" Target="http://www.manetedouard.or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Relationship Id="rId3" Type="http://schemas.openxmlformats.org/officeDocument/2006/relationships/hyperlink" Target="http://www.camille-pissarro.org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jpg"/><Relationship Id="rId3" Type="http://schemas.openxmlformats.org/officeDocument/2006/relationships/hyperlink" Target="http://www.pierre-auguste-renoir.org/the-complete-works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jpg"/><Relationship Id="rId3" Type="http://schemas.openxmlformats.org/officeDocument/2006/relationships/hyperlink" Target="http://www.edgar-degas.org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Relationship Id="rId3" Type="http://schemas.openxmlformats.org/officeDocument/2006/relationships/hyperlink" Target="http://www.claudemonetgallery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Varsha Sarveshwar – period 3, 3/</a:t>
            </a:r>
            <a:r>
              <a:rPr lang="en-US" dirty="0" smtClean="0"/>
              <a:t>19/</a:t>
            </a:r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Impressionism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41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900" dirty="0" smtClean="0"/>
              <a:t>Impressionist artists</a:t>
            </a:r>
            <a:br>
              <a:rPr lang="en-US" sz="3900" dirty="0" smtClean="0"/>
            </a:br>
            <a:r>
              <a:rPr lang="en-US" sz="3000" dirty="0" smtClean="0"/>
              <a:t>claude Monet</a:t>
            </a:r>
            <a:endParaRPr lang="en-US" sz="3000" dirty="0"/>
          </a:p>
        </p:txBody>
      </p:sp>
      <p:pic>
        <p:nvPicPr>
          <p:cNvPr id="4" name="Content Placeholder 3" descr="Sailboat-At-Le-Petit-Gennevillier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0" b="15970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457200" y="6182501"/>
            <a:ext cx="6826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Sailboat at Le Petit </a:t>
            </a:r>
            <a:r>
              <a:rPr lang="en-US" i="1" dirty="0" err="1" smtClean="0"/>
              <a:t>Gennevilliers</a:t>
            </a:r>
            <a:r>
              <a:rPr lang="en-US" dirty="0" smtClean="0"/>
              <a:t>– </a:t>
            </a:r>
            <a:r>
              <a:rPr lang="en-US" dirty="0" smtClean="0"/>
              <a:t>Claude Monet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7219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Impressionist </a:t>
            </a:r>
            <a:r>
              <a:rPr lang="en-US" dirty="0" smtClean="0"/>
              <a:t>artists</a:t>
            </a:r>
            <a:br>
              <a:rPr lang="en-US" dirty="0" smtClean="0"/>
            </a:br>
            <a:r>
              <a:rPr lang="en-US" sz="2700" dirty="0" smtClean="0"/>
              <a:t>Edouard manet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4373480" cy="492884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Edouard Manet    (1832 </a:t>
            </a:r>
            <a:r>
              <a:rPr lang="en-US" dirty="0" smtClean="0"/>
              <a:t>– </a:t>
            </a:r>
            <a:r>
              <a:rPr lang="en-US" dirty="0" smtClean="0"/>
              <a:t>1883)</a:t>
            </a:r>
            <a:endParaRPr lang="en-US" dirty="0" smtClean="0"/>
          </a:p>
          <a:p>
            <a:r>
              <a:rPr lang="en-US" dirty="0" smtClean="0"/>
              <a:t>French Impressionist Painter, centered in Paris</a:t>
            </a:r>
          </a:p>
          <a:p>
            <a:r>
              <a:rPr lang="en-US" dirty="0" smtClean="0"/>
              <a:t>His </a:t>
            </a:r>
            <a:r>
              <a:rPr lang="en-US" i="1" dirty="0" smtClean="0"/>
              <a:t>Olympia </a:t>
            </a:r>
            <a:r>
              <a:rPr lang="en-US" dirty="0" smtClean="0"/>
              <a:t>and </a:t>
            </a:r>
            <a:r>
              <a:rPr lang="en-US" i="1" dirty="0" smtClean="0"/>
              <a:t>The Luncheon on the Grass</a:t>
            </a:r>
            <a:r>
              <a:rPr lang="en-US" dirty="0" smtClean="0"/>
              <a:t> garnered immense controversy and were </a:t>
            </a:r>
            <a:r>
              <a:rPr lang="en-US" dirty="0" smtClean="0"/>
              <a:t>turning points for Impressionism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648200" y="6182501"/>
            <a:ext cx="390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Self-Portrait </a:t>
            </a:r>
            <a:r>
              <a:rPr lang="en-US" dirty="0" smtClean="0"/>
              <a:t>– </a:t>
            </a:r>
            <a:r>
              <a:rPr lang="en-US" dirty="0" smtClean="0"/>
              <a:t>Edouard Manet</a:t>
            </a:r>
            <a:endParaRPr lang="en-US" i="1" dirty="0"/>
          </a:p>
        </p:txBody>
      </p:sp>
      <p:pic>
        <p:nvPicPr>
          <p:cNvPr id="7" name="Content Placeholder 6" descr="Self-Portrait-With-A-Palette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98" b="6898"/>
          <a:stretch>
            <a:fillRect/>
          </a:stretch>
        </p:blipFill>
        <p:spPr/>
      </p:pic>
      <p:sp>
        <p:nvSpPr>
          <p:cNvPr id="8" name="TextBox 7">
            <a:hlinkClick r:id="rId3"/>
          </p:cNvPr>
          <p:cNvSpPr txBox="1"/>
          <p:nvPr/>
        </p:nvSpPr>
        <p:spPr>
          <a:xfrm>
            <a:off x="6075966" y="1378319"/>
            <a:ext cx="2881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for more paintings!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39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900" dirty="0" smtClean="0"/>
              <a:t>Impressionist artists</a:t>
            </a:r>
            <a:br>
              <a:rPr lang="en-US" sz="3900" dirty="0" smtClean="0"/>
            </a:br>
            <a:r>
              <a:rPr lang="en-US" sz="3000" dirty="0" smtClean="0"/>
              <a:t>edouard manet</a:t>
            </a:r>
            <a:endParaRPr lang="en-US" sz="3000" dirty="0"/>
          </a:p>
        </p:txBody>
      </p:sp>
      <p:pic>
        <p:nvPicPr>
          <p:cNvPr id="4" name="Content Placeholder 3" descr="Effect-of-Snow-at-Petit-Montrouge-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9699" r="-69699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2696437" y="6182501"/>
            <a:ext cx="3903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Effec</a:t>
            </a:r>
            <a:r>
              <a:rPr lang="en-US" i="1" dirty="0" smtClean="0"/>
              <a:t>t of Snow at Petit </a:t>
            </a:r>
            <a:r>
              <a:rPr lang="en-US" i="1" dirty="0" err="1" smtClean="0"/>
              <a:t>Montrouge</a:t>
            </a:r>
            <a:r>
              <a:rPr lang="en-US" i="1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Edouard Manet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9954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Impressionist </a:t>
            </a:r>
            <a:r>
              <a:rPr lang="en-US" dirty="0" smtClean="0"/>
              <a:t>artists</a:t>
            </a:r>
            <a:br>
              <a:rPr lang="en-US" dirty="0" smtClean="0"/>
            </a:br>
            <a:r>
              <a:rPr lang="en-US" sz="2700" dirty="0" smtClean="0"/>
              <a:t>Camille pissarro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4373480" cy="4928847"/>
          </a:xfrm>
        </p:spPr>
        <p:txBody>
          <a:bodyPr>
            <a:normAutofit/>
          </a:bodyPr>
          <a:lstStyle/>
          <a:p>
            <a:r>
              <a:rPr lang="en-US" dirty="0" smtClean="0"/>
              <a:t>Camille Pissarro    </a:t>
            </a:r>
            <a:r>
              <a:rPr lang="en-US" dirty="0" smtClean="0"/>
              <a:t>(1830 – 1903)</a:t>
            </a:r>
            <a:endParaRPr lang="en-US" dirty="0" smtClean="0"/>
          </a:p>
          <a:p>
            <a:r>
              <a:rPr lang="en-US" dirty="0" smtClean="0"/>
              <a:t>French Impressionist Painter, </a:t>
            </a:r>
            <a:r>
              <a:rPr lang="en-US" dirty="0" smtClean="0"/>
              <a:t>resided in St. Thomas</a:t>
            </a:r>
            <a:endParaRPr lang="en-US" dirty="0"/>
          </a:p>
          <a:p>
            <a:r>
              <a:rPr lang="en-US" dirty="0" smtClean="0"/>
              <a:t>Contributed to Post-Impressionism as well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648200" y="6182501"/>
            <a:ext cx="390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Self-Portrait </a:t>
            </a:r>
            <a:r>
              <a:rPr lang="en-US" dirty="0" smtClean="0"/>
              <a:t>– </a:t>
            </a:r>
            <a:r>
              <a:rPr lang="en-US" dirty="0" smtClean="0"/>
              <a:t>Camille Pissarro</a:t>
            </a:r>
            <a:endParaRPr lang="en-US" i="1" dirty="0"/>
          </a:p>
        </p:txBody>
      </p:sp>
      <p:pic>
        <p:nvPicPr>
          <p:cNvPr id="5" name="Content Placeholder 4" descr="Self-Portrait-I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8" b="8098"/>
          <a:stretch>
            <a:fillRect/>
          </a:stretch>
        </p:blipFill>
        <p:spPr/>
      </p:pic>
      <p:sp>
        <p:nvSpPr>
          <p:cNvPr id="8" name="TextBox 7">
            <a:hlinkClick r:id="rId3"/>
          </p:cNvPr>
          <p:cNvSpPr txBox="1"/>
          <p:nvPr/>
        </p:nvSpPr>
        <p:spPr>
          <a:xfrm>
            <a:off x="6075966" y="1378319"/>
            <a:ext cx="2881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for more paintings!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4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900" dirty="0" smtClean="0"/>
              <a:t>Impressionist artists</a:t>
            </a:r>
            <a:br>
              <a:rPr lang="en-US" sz="3900" dirty="0" smtClean="0"/>
            </a:br>
            <a:r>
              <a:rPr lang="en-US" sz="3000" dirty="0" smtClean="0"/>
              <a:t>Camille pissarro</a:t>
            </a:r>
            <a:endParaRPr lang="en-US" sz="3000" dirty="0"/>
          </a:p>
        </p:txBody>
      </p:sp>
      <p:pic>
        <p:nvPicPr>
          <p:cNvPr id="4" name="Content Placeholder 3" descr="Field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871" r="-29871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1996277" y="6182501"/>
            <a:ext cx="390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Fields</a:t>
            </a:r>
            <a:r>
              <a:rPr lang="en-US" dirty="0" smtClean="0"/>
              <a:t>– </a:t>
            </a:r>
            <a:r>
              <a:rPr lang="en-US" dirty="0" smtClean="0"/>
              <a:t>Camille Pissarro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579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900" dirty="0" smtClean="0"/>
              <a:t>Impressionist artists</a:t>
            </a:r>
            <a:br>
              <a:rPr lang="en-US" sz="3900" dirty="0" smtClean="0"/>
            </a:br>
            <a:r>
              <a:rPr lang="en-US" sz="3000" dirty="0" err="1" smtClean="0"/>
              <a:t>pierre-auguste</a:t>
            </a:r>
            <a:r>
              <a:rPr lang="en-US" sz="3000" dirty="0" smtClean="0"/>
              <a:t> </a:t>
            </a:r>
            <a:r>
              <a:rPr lang="en-US" sz="3000" dirty="0" err="1" smtClean="0"/>
              <a:t>renoir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4373480" cy="4928847"/>
          </a:xfrm>
        </p:spPr>
        <p:txBody>
          <a:bodyPr>
            <a:normAutofit/>
          </a:bodyPr>
          <a:lstStyle/>
          <a:p>
            <a:r>
              <a:rPr lang="en-US" dirty="0" smtClean="0"/>
              <a:t>Pierre-Auguste Renoir </a:t>
            </a:r>
            <a:r>
              <a:rPr lang="en-US" dirty="0" smtClean="0"/>
              <a:t>(1841 – 1919)</a:t>
            </a:r>
            <a:endParaRPr lang="en-US" dirty="0" smtClean="0"/>
          </a:p>
          <a:p>
            <a:r>
              <a:rPr lang="en-US" dirty="0" smtClean="0"/>
              <a:t>French Impressionist </a:t>
            </a:r>
            <a:r>
              <a:rPr lang="en-US" dirty="0" smtClean="0"/>
              <a:t>Painter</a:t>
            </a:r>
            <a:endParaRPr lang="en-US" dirty="0"/>
          </a:p>
          <a:p>
            <a:r>
              <a:rPr lang="en-US" dirty="0" smtClean="0"/>
              <a:t>Traveled extensively, finally settled in Cagnes-sur-Mer</a:t>
            </a:r>
          </a:p>
          <a:p>
            <a:r>
              <a:rPr lang="en-US" dirty="0" smtClean="0"/>
              <a:t>Paintings were warm and playful in tone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648200" y="6182501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Self-Portrait </a:t>
            </a:r>
            <a:r>
              <a:rPr lang="en-US" dirty="0" smtClean="0"/>
              <a:t>– </a:t>
            </a:r>
            <a:r>
              <a:rPr lang="en-US" dirty="0" smtClean="0"/>
              <a:t>Pierre-Auguste Renoir</a:t>
            </a:r>
            <a:endParaRPr lang="en-US" i="1" dirty="0"/>
          </a:p>
        </p:txBody>
      </p:sp>
      <p:pic>
        <p:nvPicPr>
          <p:cNvPr id="7" name="Content Placeholder 6" descr="Self-Portrait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39" r="-8739"/>
          <a:stretch>
            <a:fillRect/>
          </a:stretch>
        </p:blipFill>
        <p:spPr/>
      </p:pic>
      <p:sp>
        <p:nvSpPr>
          <p:cNvPr id="8" name="TextBox 7">
            <a:hlinkClick r:id="rId3"/>
          </p:cNvPr>
          <p:cNvSpPr txBox="1"/>
          <p:nvPr/>
        </p:nvSpPr>
        <p:spPr>
          <a:xfrm>
            <a:off x="6075966" y="1378319"/>
            <a:ext cx="2881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for more paintings!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900" dirty="0" smtClean="0"/>
              <a:t>Impressionist </a:t>
            </a:r>
            <a:r>
              <a:rPr lang="en-US" sz="3900" dirty="0"/>
              <a:t>artists</a:t>
            </a:r>
            <a:br>
              <a:rPr lang="en-US" sz="3900" dirty="0"/>
            </a:br>
            <a:r>
              <a:rPr lang="en-US" sz="3000" dirty="0" err="1"/>
              <a:t>pierre-auguste</a:t>
            </a:r>
            <a:r>
              <a:rPr lang="en-US" sz="3000" dirty="0"/>
              <a:t> </a:t>
            </a:r>
            <a:r>
              <a:rPr lang="en-US" sz="3000" dirty="0" err="1"/>
              <a:t>renoir</a:t>
            </a:r>
            <a:endParaRPr lang="en-US" dirty="0"/>
          </a:p>
        </p:txBody>
      </p:sp>
      <p:pic>
        <p:nvPicPr>
          <p:cNvPr id="4" name="Content Placeholder 3" descr="La-Grenouiller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261" r="-18261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1548064" y="6182501"/>
            <a:ext cx="5119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La Grenouillere </a:t>
            </a:r>
            <a:r>
              <a:rPr lang="en-US" dirty="0" smtClean="0"/>
              <a:t>– </a:t>
            </a:r>
            <a:r>
              <a:rPr lang="en-US" dirty="0" smtClean="0"/>
              <a:t>Pierre-Auguste Renoir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5315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Impressionist </a:t>
            </a:r>
            <a:r>
              <a:rPr lang="en-US" dirty="0" smtClean="0"/>
              <a:t>artists</a:t>
            </a:r>
            <a:br>
              <a:rPr lang="en-US" dirty="0" smtClean="0"/>
            </a:br>
            <a:r>
              <a:rPr lang="en-US" sz="2700" dirty="0" smtClean="0"/>
              <a:t>edgar degas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4373480" cy="4928847"/>
          </a:xfrm>
        </p:spPr>
        <p:txBody>
          <a:bodyPr>
            <a:normAutofit/>
          </a:bodyPr>
          <a:lstStyle/>
          <a:p>
            <a:r>
              <a:rPr lang="en-US" dirty="0" smtClean="0"/>
              <a:t>Edgar Degas         </a:t>
            </a:r>
            <a:r>
              <a:rPr lang="en-US" dirty="0" smtClean="0"/>
              <a:t>(1834 – 1917)</a:t>
            </a:r>
            <a:endParaRPr lang="en-US" dirty="0" smtClean="0"/>
          </a:p>
          <a:p>
            <a:r>
              <a:rPr lang="en-US" dirty="0" smtClean="0"/>
              <a:t>French Impressionist </a:t>
            </a:r>
            <a:r>
              <a:rPr lang="en-US" dirty="0" smtClean="0"/>
              <a:t>Painter</a:t>
            </a:r>
            <a:endParaRPr lang="en-US" dirty="0"/>
          </a:p>
          <a:p>
            <a:r>
              <a:rPr lang="en-US" dirty="0" smtClean="0"/>
              <a:t>Hated the term Impressionist, preferring to be called a realist</a:t>
            </a:r>
          </a:p>
          <a:p>
            <a:r>
              <a:rPr lang="en-US" dirty="0" smtClean="0"/>
              <a:t>Most paintings feature dancers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072394" y="6182501"/>
            <a:ext cx="390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Self-Portrait </a:t>
            </a:r>
            <a:r>
              <a:rPr lang="en-US" dirty="0" smtClean="0"/>
              <a:t>– </a:t>
            </a:r>
            <a:r>
              <a:rPr lang="en-US" dirty="0" smtClean="0"/>
              <a:t>Edgar Degas</a:t>
            </a:r>
            <a:endParaRPr lang="en-US" i="1" dirty="0"/>
          </a:p>
        </p:txBody>
      </p:sp>
      <p:pic>
        <p:nvPicPr>
          <p:cNvPr id="7" name="Content Placeholder 6" descr="Self-Portrait-2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457" r="-13457"/>
          <a:stretch>
            <a:fillRect/>
          </a:stretch>
        </p:blipFill>
        <p:spPr/>
      </p:pic>
      <p:sp>
        <p:nvSpPr>
          <p:cNvPr id="8" name="TextBox 7">
            <a:hlinkClick r:id="rId3"/>
          </p:cNvPr>
          <p:cNvSpPr txBox="1"/>
          <p:nvPr/>
        </p:nvSpPr>
        <p:spPr>
          <a:xfrm>
            <a:off x="6075966" y="1378319"/>
            <a:ext cx="2881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for more paintings!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12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900" dirty="0" smtClean="0"/>
              <a:t>Impressionist artists</a:t>
            </a:r>
            <a:br>
              <a:rPr lang="en-US" sz="3900" dirty="0" smtClean="0"/>
            </a:br>
            <a:r>
              <a:rPr lang="en-US" sz="3000" dirty="0" smtClean="0"/>
              <a:t>edgar degas</a:t>
            </a:r>
            <a:endParaRPr lang="en-US" sz="3000" dirty="0"/>
          </a:p>
        </p:txBody>
      </p:sp>
      <p:pic>
        <p:nvPicPr>
          <p:cNvPr id="4" name="Content Placeholder 3" descr="The-Dance-Class-1873-76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641" r="-58641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2681927" y="6182501"/>
            <a:ext cx="390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The Dance Class </a:t>
            </a:r>
            <a:r>
              <a:rPr lang="en-US" dirty="0" smtClean="0"/>
              <a:t>– </a:t>
            </a:r>
            <a:r>
              <a:rPr lang="en-US" dirty="0" smtClean="0"/>
              <a:t>Edgar Degas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25157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900" dirty="0" smtClean="0"/>
              <a:t>The transition to post-impressionism</a:t>
            </a: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444032" cy="4742108"/>
          </a:xfrm>
        </p:spPr>
        <p:txBody>
          <a:bodyPr/>
          <a:lstStyle/>
          <a:p>
            <a:r>
              <a:rPr lang="en-US" dirty="0" smtClean="0"/>
              <a:t>Post-Impressionism</a:t>
            </a:r>
          </a:p>
          <a:p>
            <a:pPr lvl="1"/>
            <a:r>
              <a:rPr lang="en-US" dirty="0" smtClean="0"/>
              <a:t>Began in 1880s</a:t>
            </a:r>
          </a:p>
          <a:p>
            <a:pPr lvl="1"/>
            <a:r>
              <a:rPr lang="en-US" dirty="0" smtClean="0"/>
              <a:t>Pushback against themes of </a:t>
            </a:r>
            <a:r>
              <a:rPr lang="en-US" dirty="0" smtClean="0"/>
              <a:t>Impressionism</a:t>
            </a:r>
          </a:p>
          <a:p>
            <a:pPr lvl="1"/>
            <a:r>
              <a:rPr lang="en-US" dirty="0" smtClean="0"/>
              <a:t>More abstract than Impressionism</a:t>
            </a:r>
          </a:p>
          <a:p>
            <a:pPr lvl="1"/>
            <a:r>
              <a:rPr lang="en-US" dirty="0" smtClean="0"/>
              <a:t>Post-Impressionist painters: Paul C</a:t>
            </a:r>
            <a:r>
              <a:rPr lang="en-US" dirty="0" smtClean="0"/>
              <a:t>ézanne, Vincent van Gogh, Georges Seurat</a:t>
            </a:r>
            <a:endParaRPr lang="en-US" dirty="0"/>
          </a:p>
        </p:txBody>
      </p:sp>
      <p:pic>
        <p:nvPicPr>
          <p:cNvPr id="5" name="Picture 4" descr="h2_1997.60.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160" y="2156848"/>
            <a:ext cx="3816640" cy="32212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70160" y="5528914"/>
            <a:ext cx="390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Dish of Apples </a:t>
            </a:r>
            <a:r>
              <a:rPr lang="en-US" dirty="0" smtClean="0"/>
              <a:t>– </a:t>
            </a:r>
            <a:r>
              <a:rPr lang="en-US" dirty="0" smtClean="0"/>
              <a:t>Paul C</a:t>
            </a:r>
            <a:r>
              <a:rPr lang="en-US" dirty="0" smtClean="0"/>
              <a:t>ézanne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5667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Impressionism – the basics</a:t>
            </a:r>
            <a:endParaRPr lang="en-US" dirty="0"/>
          </a:p>
        </p:txBody>
      </p:sp>
      <p:pic>
        <p:nvPicPr>
          <p:cNvPr id="3" name="Content Placeholder 2" descr="Blue-Dancers,-c.1899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1" r="3301"/>
          <a:stretch>
            <a:fillRect/>
          </a:stretch>
        </p:blipFill>
        <p:spPr/>
      </p:pic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 Impressionism was an art movement, originating in Paris in the 1870s that was characterized by vivid colors, bright lights, and broad brushstrokes.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68876" y="6182501"/>
            <a:ext cx="3379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Blue Dancers – </a:t>
            </a:r>
            <a:r>
              <a:rPr lang="en-US" dirty="0" smtClean="0"/>
              <a:t>Edgar Degas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3511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32666"/>
          </a:xfrm>
        </p:spPr>
        <p:txBody>
          <a:bodyPr>
            <a:normAutofit lnSpcReduction="10000"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Blue Dancers.” </a:t>
            </a:r>
            <a:r>
              <a:rPr lang="en-US" sz="1200" i="1" dirty="0">
                <a:solidFill>
                  <a:srgbClr val="000000"/>
                </a:solidFill>
                <a:latin typeface="Times New Roman"/>
                <a:cs typeface="Times New Roman"/>
              </a:rPr>
              <a:t>Edgar-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degas.org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Edgar-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degas.org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Boddy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-Evans, Marion. “The Painting by Monet That Gave Impressionism its Name.”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About.com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About.com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</a:t>
            </a:r>
            <a:endParaRPr lang="en-US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18 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Mar</a:t>
            </a:r>
            <a:r>
              <a:rPr lang="en-US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 2014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Boddy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-Evans, Marion. “Art Glossary: Salon des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Refusés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About.com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About.com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Boddy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-Evans, Marion. “Techniques of the Impressionists – What Colors are Shadows?”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About.com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About.com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en-US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Web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18 </a:t>
            </a:r>
            <a:r>
              <a:rPr lang="en-US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Mar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2014.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“Camille Pissarro – The Complete Works.” </a:t>
            </a:r>
            <a:r>
              <a:rPr lang="en-US" sz="1200" i="1" dirty="0">
                <a:solidFill>
                  <a:srgbClr val="000000"/>
                </a:solidFill>
                <a:latin typeface="Times New Roman"/>
                <a:cs typeface="Times New Roman"/>
              </a:rPr>
              <a:t>Camille-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pissarro.org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Camille-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pissarro.org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“Claude Monet (1840-1926).”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Metmuseum.org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The Metropolitan Museum </a:t>
            </a:r>
            <a:r>
              <a:rPr lang="en-US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of Art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“Claude Oscar Monet – The Complete Works.”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Claudemonetgallery.org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Claudemonetgallery.org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</a:t>
            </a:r>
            <a:endParaRPr lang="en-US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  2014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“The Dance Class 1873-76 – Edgar Degas.” </a:t>
            </a:r>
            <a:r>
              <a:rPr lang="en-US" sz="1200" i="1" dirty="0">
                <a:solidFill>
                  <a:srgbClr val="000000"/>
                </a:solidFill>
                <a:latin typeface="Times New Roman"/>
                <a:cs typeface="Times New Roman"/>
              </a:rPr>
              <a:t>Edgar-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degas.org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Edgar-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degas.org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</a:t>
            </a:r>
            <a:r>
              <a:rPr lang="en-US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“Edgar Degas – The Complete Works.” </a:t>
            </a:r>
            <a:r>
              <a:rPr lang="en-US" sz="1200" i="1" dirty="0">
                <a:solidFill>
                  <a:srgbClr val="000000"/>
                </a:solidFill>
                <a:latin typeface="Times New Roman"/>
                <a:cs typeface="Times New Roman"/>
              </a:rPr>
              <a:t>Edgar-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degas.org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Edgar-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degas.org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</a:t>
            </a:r>
            <a:r>
              <a:rPr lang="en-US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“Edouard Manet – The Complete Works.”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Manetedouard.org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Manetedouard.org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“Effect of Snow at Petit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Montrouge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– Edouard Manet.”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Manetedouard.org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Manetedouard.org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</a:t>
            </a:r>
            <a:endParaRPr lang="en-US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Mar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2014.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“Fields – Camille Pissarro.” </a:t>
            </a:r>
            <a:r>
              <a:rPr lang="en-US" sz="1200" i="1" dirty="0">
                <a:solidFill>
                  <a:srgbClr val="000000"/>
                </a:solidFill>
                <a:latin typeface="Times New Roman"/>
                <a:cs typeface="Times New Roman"/>
              </a:rPr>
              <a:t>Camille-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pissarro.org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Camille-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pissarro.org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60000"/>
              </a:lnSpc>
              <a:buNone/>
            </a:pPr>
            <a:endParaRPr lang="en-US" sz="13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14300" indent="0">
              <a:lnSpc>
                <a:spcPct val="160000"/>
              </a:lnSpc>
              <a:buNone/>
            </a:pPr>
            <a:endParaRPr lang="en-US" sz="1300" dirty="0">
              <a:latin typeface="Times New Roman"/>
              <a:cs typeface="Times New Roman"/>
            </a:endParaRPr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580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39297"/>
          </a:xfrm>
        </p:spPr>
        <p:txBody>
          <a:bodyPr>
            <a:normAutofit fontScale="92500" lnSpcReduction="10000"/>
          </a:bodyPr>
          <a:lstStyle/>
          <a:p>
            <a:pPr marL="114300" indent="0">
              <a:lnSpc>
                <a:spcPct val="140000"/>
              </a:lnSpc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“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First Impressionist Exhibit – Contemporary Criticism.”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Artchive.com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N.p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“Impressionism: Art and Modernity.”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Metmuseum.org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The Metropolitan Museum of Art,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“Impression Sunrise by Claude Monet.” </a:t>
            </a:r>
            <a:r>
              <a:rPr lang="en-US" sz="1200" i="1" dirty="0">
                <a:solidFill>
                  <a:srgbClr val="000000"/>
                </a:solidFill>
                <a:latin typeface="Times New Roman"/>
                <a:cs typeface="Times New Roman"/>
              </a:rPr>
              <a:t>Claude-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monet.com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Claude-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monet.com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“Information reviews about Impressionism.”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Impressionism.org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Impressionism.org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“La Grenouillere – Pierre Auguste Renoir.” </a:t>
            </a:r>
            <a:r>
              <a:rPr lang="en-US" sz="1200" i="1" dirty="0">
                <a:solidFill>
                  <a:srgbClr val="000000"/>
                </a:solidFill>
                <a:latin typeface="Times New Roman"/>
                <a:cs typeface="Times New Roman"/>
              </a:rPr>
              <a:t>Pierre-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auguste</a:t>
            </a:r>
            <a:r>
              <a:rPr lang="en-US" sz="1200" i="1" dirty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renoir.org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Pierre-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auguste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renoir.org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“Morning On The Seine 2 – Claude Oscar Monet.”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Claudemonetgallery.org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Claudemonetgallery.org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“Paul Cézanne: Dish of Apples.”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Metmuseum.org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The Metropolitan Museum of Art,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</a:t>
            </a:r>
            <a:r>
              <a:rPr lang="en-US" sz="1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“Pierre Auguste Renoir Biography.” </a:t>
            </a:r>
            <a:r>
              <a:rPr lang="en-US" sz="1200" i="1" dirty="0">
                <a:solidFill>
                  <a:srgbClr val="000000"/>
                </a:solidFill>
                <a:latin typeface="Times New Roman"/>
                <a:cs typeface="Times New Roman"/>
              </a:rPr>
              <a:t>Pierre-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auguste</a:t>
            </a:r>
            <a:r>
              <a:rPr lang="en-US" sz="1200" i="1" dirty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renoir.org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Pierre-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auguste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renoir.org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Plein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Air Painting – Impressionist artists.”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Askart.com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AskART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“Post-Impressionism.”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Metmuseum.org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The Metropolitan Museum of Art,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“Sailboat At Le Petit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Gennevilliers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– Claude Oscar Monet.” </a:t>
            </a:r>
            <a:r>
              <a:rPr lang="en-US" sz="12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Claudemonetgallery.org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Claudemonetgallery.org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2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</a:t>
            </a:r>
            <a:endParaRPr lang="en-US" sz="1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14300" indent="0">
              <a:lnSpc>
                <a:spcPct val="140000"/>
              </a:lnSpc>
              <a:buNone/>
            </a:pPr>
            <a:r>
              <a:rPr lang="en-US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  2014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“Self Portrait 2 – Edgar Degas.” </a:t>
            </a:r>
            <a:r>
              <a:rPr lang="en-US" sz="1300" i="1" dirty="0">
                <a:solidFill>
                  <a:srgbClr val="000000"/>
                </a:solidFill>
                <a:latin typeface="Times New Roman"/>
                <a:cs typeface="Times New Roman"/>
              </a:rPr>
              <a:t>Edgar-</a:t>
            </a:r>
            <a:r>
              <a:rPr lang="en-US" sz="13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degas.org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. Edgar-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degas.org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</a:t>
            </a:r>
            <a:r>
              <a:rPr lang="en-US" sz="13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“Self Portrait I – Camille Pissarro.” </a:t>
            </a:r>
            <a:r>
              <a:rPr lang="en-US" sz="1300" i="1" dirty="0">
                <a:solidFill>
                  <a:srgbClr val="000000"/>
                </a:solidFill>
                <a:latin typeface="Times New Roman"/>
                <a:cs typeface="Times New Roman"/>
              </a:rPr>
              <a:t>Camille-</a:t>
            </a:r>
            <a:r>
              <a:rPr lang="en-US" sz="13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pissarro.org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. Camille-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pissarro.org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“Self Portrait – Pierre Auguste Renoir.” </a:t>
            </a:r>
            <a:r>
              <a:rPr lang="en-US" sz="1300" i="1" dirty="0">
                <a:solidFill>
                  <a:srgbClr val="000000"/>
                </a:solidFill>
                <a:latin typeface="Times New Roman"/>
                <a:cs typeface="Times New Roman"/>
              </a:rPr>
              <a:t>Pierre-</a:t>
            </a:r>
            <a:r>
              <a:rPr lang="en-US" sz="13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auguste</a:t>
            </a:r>
            <a:r>
              <a:rPr lang="en-US" sz="1300" i="1" dirty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lang="en-US" sz="13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renoir.org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. Pierre-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auguste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renoir.org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“Self Portrait With A Beret – Claude Oscar Monet.” </a:t>
            </a:r>
            <a:r>
              <a:rPr lang="en-US" sz="13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Claudemonetgallery.org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Claudemonetgallery.org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“Self Portrait With A Palette – Edouard Manet.” </a:t>
            </a:r>
            <a:r>
              <a:rPr lang="en-US" sz="13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Manetedouard.org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Manetedouard.org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“Timeline: Lives of the Impressionists.” </a:t>
            </a:r>
            <a:r>
              <a:rPr lang="en-US" sz="13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Wikipedia.org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. 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Wikipedia.org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en-US" sz="1300" dirty="0" err="1">
                <a:solidFill>
                  <a:srgbClr val="000000"/>
                </a:solidFill>
                <a:latin typeface="Times New Roman"/>
                <a:cs typeface="Times New Roman"/>
              </a:rPr>
              <a:t>n.d.</a:t>
            </a:r>
            <a:r>
              <a:rPr lang="en-US" sz="1300" dirty="0">
                <a:solidFill>
                  <a:srgbClr val="000000"/>
                </a:solidFill>
                <a:latin typeface="Times New Roman"/>
                <a:cs typeface="Times New Roman"/>
              </a:rPr>
              <a:t> Web. 18 Mar. 2014.</a:t>
            </a:r>
          </a:p>
          <a:p>
            <a:pPr marL="114300" indent="0">
              <a:lnSpc>
                <a:spcPct val="140000"/>
              </a:lnSpc>
              <a:buNone/>
            </a:pPr>
            <a:endParaRPr lang="en-US" sz="12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14300" indent="0">
              <a:lnSpc>
                <a:spcPct val="150000"/>
              </a:lnSpc>
              <a:buNone/>
            </a:pPr>
            <a:endParaRPr lang="en-US" sz="1200" dirty="0">
              <a:latin typeface="Times New Roman"/>
              <a:cs typeface="Times New Roman"/>
            </a:endParaRPr>
          </a:p>
          <a:p>
            <a:pPr marL="114300" indent="0">
              <a:lnSpc>
                <a:spcPct val="150000"/>
              </a:lnSpc>
              <a:buNone/>
            </a:pPr>
            <a:endParaRPr lang="en-US" sz="1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635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brief timeline</a:t>
            </a:r>
            <a:br>
              <a:rPr lang="en-US" dirty="0" smtClean="0"/>
            </a:br>
            <a:r>
              <a:rPr lang="en-US" sz="2200" dirty="0" smtClean="0"/>
              <a:t>the beginnings of impressionism</a:t>
            </a: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547860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524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1874 salon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3695548" cy="5138929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dirty="0"/>
              <a:t>h</a:t>
            </a:r>
            <a:r>
              <a:rPr lang="en-US" sz="2400" dirty="0" smtClean="0"/>
              <a:t>eld in Paris </a:t>
            </a:r>
            <a:r>
              <a:rPr lang="en-US" sz="2400" dirty="0"/>
              <a:t>by </a:t>
            </a:r>
            <a:r>
              <a:rPr lang="en-US" sz="2400" dirty="0" smtClean="0"/>
              <a:t>the </a:t>
            </a:r>
            <a:r>
              <a:rPr lang="en-US" sz="2400" dirty="0"/>
              <a:t>Anonymous Society of Painters, Scultors, Printmakers, etc. </a:t>
            </a:r>
            <a:endParaRPr lang="en-US" sz="2400" dirty="0" smtClean="0"/>
          </a:p>
          <a:p>
            <a:pPr lvl="0"/>
            <a:r>
              <a:rPr lang="en-US" sz="2400" dirty="0" smtClean="0"/>
              <a:t>Founding members: Claude Monet, Edgar Degas, and Camille Pissarro</a:t>
            </a:r>
          </a:p>
          <a:p>
            <a:pPr lvl="0"/>
            <a:r>
              <a:rPr lang="en-US" sz="2400" dirty="0" smtClean="0"/>
              <a:t>Critic Louis Leroy gave the movement its name after accusing Monet’s </a:t>
            </a:r>
            <a:r>
              <a:rPr lang="en-US" sz="2400" i="1" dirty="0" smtClean="0"/>
              <a:t>Impression, Sunrise</a:t>
            </a:r>
            <a:r>
              <a:rPr lang="en-US" sz="2400" dirty="0" smtClean="0"/>
              <a:t> of being an impression</a:t>
            </a:r>
          </a:p>
          <a:p>
            <a:pPr lvl="0"/>
            <a:endParaRPr lang="en-US" dirty="0"/>
          </a:p>
          <a:p>
            <a:endParaRPr lang="en-US" dirty="0" smtClean="0"/>
          </a:p>
        </p:txBody>
      </p:sp>
      <p:pic>
        <p:nvPicPr>
          <p:cNvPr id="5" name="Picture 4" descr="impression-sunri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394" y="1924484"/>
            <a:ext cx="4335405" cy="33330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51394" y="5257507"/>
            <a:ext cx="4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Impression, Sunrise – </a:t>
            </a:r>
            <a:r>
              <a:rPr lang="en-US" dirty="0" smtClean="0"/>
              <a:t>Claude Monet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7486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Louis Leroy’s Criticisms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260672" cy="4723434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US" dirty="0" smtClean="0"/>
              <a:t>“The poor man rambled on this way quite peacefully, and nothing led me to anticipate the unfortunate accident which was to be the result of his visit to this hair-raising exhibition. He even sustained, without major injury, viewing the </a:t>
            </a:r>
            <a:r>
              <a:rPr lang="en-US" i="1" dirty="0" smtClean="0"/>
              <a:t>Fishing Boats Leaving the Harbor</a:t>
            </a:r>
            <a:r>
              <a:rPr lang="en-US" dirty="0" smtClean="0"/>
              <a:t> by M. Claude Monet, perhaps because I tore him away from dangerous contemplation of this work before the small, noxious figures in the foreground could produce their effect.”</a:t>
            </a:r>
          </a:p>
          <a:p>
            <a:pPr marL="114300" indent="0">
              <a:buNone/>
            </a:pPr>
            <a:r>
              <a:rPr lang="en-US" dirty="0" smtClean="0"/>
              <a:t>- Louis Leroy, “Exhibition of the Impressionists”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0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Techniques in impressionism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5475335" cy="50035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 Plein Air</a:t>
            </a:r>
          </a:p>
          <a:p>
            <a:pPr lvl="1"/>
            <a:r>
              <a:rPr lang="en-US" dirty="0" smtClean="0"/>
              <a:t>French for “open air,” signifies painting outdoors</a:t>
            </a:r>
          </a:p>
          <a:p>
            <a:pPr lvl="1"/>
            <a:r>
              <a:rPr lang="en-US" dirty="0" smtClean="0"/>
              <a:t>Originated in England w/ painter John Constable</a:t>
            </a:r>
          </a:p>
          <a:p>
            <a:pPr lvl="1"/>
            <a:r>
              <a:rPr lang="en-US" dirty="0" smtClean="0"/>
              <a:t>Expanded by Impressionist painters</a:t>
            </a:r>
          </a:p>
          <a:p>
            <a:pPr lvl="2"/>
            <a:r>
              <a:rPr lang="en-US" dirty="0" smtClean="0"/>
              <a:t>Ready-made paint tubes and easels, which were available by the late nineteenth century, spurred en plein air painting</a:t>
            </a:r>
          </a:p>
          <a:p>
            <a:pPr lvl="2"/>
            <a:r>
              <a:rPr lang="en-US" dirty="0" smtClean="0"/>
              <a:t>En plein air painting in the Impressionist movement led to an interest in the play of light and complementary colors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half" idx="2"/>
          </p:nvPr>
        </p:nvSpPr>
        <p:spPr>
          <a:xfrm>
            <a:off x="5901463" y="2167245"/>
            <a:ext cx="2785336" cy="3621673"/>
          </a:xfrm>
          <a:ln w="22225">
            <a:solidFill>
              <a:schemeClr val="tx2"/>
            </a:solidFill>
          </a:ln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2400" b="1" i="1" dirty="0" smtClean="0"/>
              <a:t>“I’m chasing the merest sliver of color… It’s terrible how the light runs out, taking color with </a:t>
            </a:r>
            <a:r>
              <a:rPr lang="en-US" sz="2400" b="1" i="1" dirty="0" smtClean="0"/>
              <a:t>it.” </a:t>
            </a:r>
            <a:r>
              <a:rPr lang="en-US" sz="2400" dirty="0" smtClean="0"/>
              <a:t>– Claude Monet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977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 in impressionism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3831890" cy="4407408"/>
          </a:xfrm>
        </p:spPr>
        <p:txBody>
          <a:bodyPr/>
          <a:lstStyle/>
          <a:p>
            <a:r>
              <a:rPr lang="en-US" sz="2700" dirty="0" smtClean="0"/>
              <a:t>Common Motifs/Themes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veryday life</a:t>
            </a:r>
          </a:p>
          <a:p>
            <a:pPr lvl="1"/>
            <a:r>
              <a:rPr lang="en-US" dirty="0" smtClean="0"/>
              <a:t>joyful, playful scenes</a:t>
            </a:r>
          </a:p>
          <a:p>
            <a:pPr lvl="1"/>
            <a:r>
              <a:rPr lang="en-US" dirty="0" smtClean="0"/>
              <a:t>the play of sunlight on water</a:t>
            </a:r>
          </a:p>
          <a:p>
            <a:pPr lvl="1"/>
            <a:r>
              <a:rPr lang="en-US" dirty="0" smtClean="0"/>
              <a:t>capturing a single moment</a:t>
            </a:r>
          </a:p>
        </p:txBody>
      </p:sp>
      <p:pic>
        <p:nvPicPr>
          <p:cNvPr id="8" name="Content Placeholder 7" descr="Morning-On-The-Seine-2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7" r="7767"/>
          <a:stretch>
            <a:fillRect/>
          </a:stretch>
        </p:blipFill>
        <p:spPr>
          <a:xfrm>
            <a:off x="4257675" y="1719263"/>
            <a:ext cx="4429125" cy="4406900"/>
          </a:xfrm>
        </p:spPr>
      </p:pic>
      <p:sp>
        <p:nvSpPr>
          <p:cNvPr id="9" name="TextBox 8"/>
          <p:cNvSpPr txBox="1"/>
          <p:nvPr/>
        </p:nvSpPr>
        <p:spPr>
          <a:xfrm>
            <a:off x="4257675" y="6182501"/>
            <a:ext cx="4472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Morning on the Seine – </a:t>
            </a:r>
            <a:r>
              <a:rPr lang="en-US" dirty="0" smtClean="0"/>
              <a:t>Claude Monet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9122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lives of the impressionists</a:t>
            </a:r>
            <a:endParaRPr lang="en-US" dirty="0"/>
          </a:p>
        </p:txBody>
      </p:sp>
      <p:pic>
        <p:nvPicPr>
          <p:cNvPr id="6" name="Content Placeholder 5" descr="035e941f0b98ad51eef06789a39256b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962" b="-47962"/>
          <a:stretch>
            <a:fillRect/>
          </a:stretch>
        </p:blipFill>
        <p:spPr>
          <a:xfrm>
            <a:off x="457200" y="0"/>
            <a:ext cx="8229600" cy="8179180"/>
          </a:xfrm>
        </p:spPr>
      </p:pic>
    </p:spTree>
    <p:extLst>
      <p:ext uri="{BB962C8B-B14F-4D97-AF65-F5344CB8AC3E}">
        <p14:creationId xmlns:p14="http://schemas.microsoft.com/office/powerpoint/2010/main" val="311963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Impressionist artists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claude monet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4373480" cy="4928847"/>
          </a:xfrm>
        </p:spPr>
        <p:txBody>
          <a:bodyPr>
            <a:normAutofit/>
          </a:bodyPr>
          <a:lstStyle/>
          <a:p>
            <a:r>
              <a:rPr lang="en-US" dirty="0" smtClean="0"/>
              <a:t>Oscar-Claude Monet (1840 – 1926)</a:t>
            </a:r>
          </a:p>
          <a:p>
            <a:r>
              <a:rPr lang="en-US" dirty="0" smtClean="0"/>
              <a:t>French Impressionist Painter, centered in Paris</a:t>
            </a:r>
          </a:p>
          <a:p>
            <a:r>
              <a:rPr lang="en-US" dirty="0" smtClean="0"/>
              <a:t>Learned en plein air techniques from Eugéne Boudin</a:t>
            </a:r>
          </a:p>
          <a:p>
            <a:r>
              <a:rPr lang="en-US" dirty="0" smtClean="0"/>
              <a:t>Focused on plays of light and color</a:t>
            </a:r>
            <a:endParaRPr lang="en-US" dirty="0"/>
          </a:p>
        </p:txBody>
      </p:sp>
      <p:pic>
        <p:nvPicPr>
          <p:cNvPr id="5" name="Content Placeholder 4" descr="Self-Portrait-With-A-Beret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34" b="6134"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4648200" y="6182501"/>
            <a:ext cx="390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Self-Portrait </a:t>
            </a:r>
            <a:r>
              <a:rPr lang="en-US" dirty="0" smtClean="0"/>
              <a:t>– Claude Monet</a:t>
            </a:r>
            <a:endParaRPr lang="en-US" i="1" dirty="0"/>
          </a:p>
        </p:txBody>
      </p:sp>
      <p:sp>
        <p:nvSpPr>
          <p:cNvPr id="4" name="TextBox 3">
            <a:hlinkClick r:id="rId3"/>
          </p:cNvPr>
          <p:cNvSpPr txBox="1"/>
          <p:nvPr/>
        </p:nvSpPr>
        <p:spPr>
          <a:xfrm>
            <a:off x="5963910" y="1534404"/>
            <a:ext cx="2881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for more paintings!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04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182</TotalTime>
  <Words>1416</Words>
  <Application>Microsoft Macintosh PowerPoint</Application>
  <PresentationFormat>On-screen Show (4:3)</PresentationFormat>
  <Paragraphs>121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Apothecary</vt:lpstr>
      <vt:lpstr>Impressionism</vt:lpstr>
      <vt:lpstr>Impressionism – the basics</vt:lpstr>
      <vt:lpstr>A brief timeline the beginnings of impressionism</vt:lpstr>
      <vt:lpstr>The 1874 salon</vt:lpstr>
      <vt:lpstr>Louis Leroy’s Criticisms</vt:lpstr>
      <vt:lpstr>Techniques in impressionism</vt:lpstr>
      <vt:lpstr>Themes in impressionism</vt:lpstr>
      <vt:lpstr>The lives of the impressionists</vt:lpstr>
      <vt:lpstr>Impressionist artists claude monet</vt:lpstr>
      <vt:lpstr>Impressionist artists claude Monet</vt:lpstr>
      <vt:lpstr>Impressionist artists Edouard manet</vt:lpstr>
      <vt:lpstr>Impressionist artists edouard manet</vt:lpstr>
      <vt:lpstr>Impressionist artists Camille pissarro</vt:lpstr>
      <vt:lpstr>Impressionist artists Camille pissarro</vt:lpstr>
      <vt:lpstr>Impressionist artists pierre-auguste renoir</vt:lpstr>
      <vt:lpstr>Impressionist artists pierre-auguste renoir</vt:lpstr>
      <vt:lpstr>Impressionist artists edgar degas</vt:lpstr>
      <vt:lpstr>Impressionist artists edgar degas</vt:lpstr>
      <vt:lpstr>The transition to post-impressionism</vt:lpstr>
      <vt:lpstr>Works cited</vt:lpstr>
      <vt:lpstr>Works cited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Impressionism</dc:title>
  <dc:creator>Varsha Sarveshwar</dc:creator>
  <cp:lastModifiedBy>Varsha Sarveshwar</cp:lastModifiedBy>
  <cp:revision>23</cp:revision>
  <dcterms:created xsi:type="dcterms:W3CDTF">2014-03-08T04:00:58Z</dcterms:created>
  <dcterms:modified xsi:type="dcterms:W3CDTF">2014-03-19T06:07:53Z</dcterms:modified>
</cp:coreProperties>
</file>